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8" r:id="rId3"/>
    <p:sldId id="258" r:id="rId4"/>
    <p:sldId id="263" r:id="rId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3140"/>
    <a:srgbClr val="D4DDE2"/>
    <a:srgbClr val="ECF1F3"/>
    <a:srgbClr val="999FA3"/>
    <a:srgbClr val="EE3141"/>
    <a:srgbClr val="606366"/>
    <a:srgbClr val="777C7F"/>
    <a:srgbClr val="3941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4660"/>
  </p:normalViewPr>
  <p:slideViewPr>
    <p:cSldViewPr snapToGrid="0">
      <p:cViewPr varScale="1">
        <p:scale>
          <a:sx n="86" d="100"/>
          <a:sy n="86" d="100"/>
        </p:scale>
        <p:origin x="7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563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249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163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641AFB-AE2E-446E-9BA8-6657C3D06A9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9347FB5-6C66-4948-8435-E645DE19A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CDB8FC7-7A38-4EF3-96B4-8BF68292E865}"/>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5" name="Symbol zastępczy stopki 4">
            <a:extLst>
              <a:ext uri="{FF2B5EF4-FFF2-40B4-BE49-F238E27FC236}">
                <a16:creationId xmlns:a16="http://schemas.microsoft.com/office/drawing/2014/main" id="{038A0FD6-1025-4BF6-B3F5-59CE8046DD9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AEBE636-8134-4F26-867F-6878BC41242B}"/>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1720661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7E4F38-69B7-4ED0-AF6C-1391F1D70A0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5B65D9D-45CC-4024-A66A-97479C4BCF4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08384ED-5210-45FA-9AD6-DFD24651774E}"/>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5" name="Symbol zastępczy stopki 4">
            <a:extLst>
              <a:ext uri="{FF2B5EF4-FFF2-40B4-BE49-F238E27FC236}">
                <a16:creationId xmlns:a16="http://schemas.microsoft.com/office/drawing/2014/main" id="{4DBB651A-D826-47EA-B550-50A9AF810A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90610EA-5EF6-4610-9D0A-53689843B1EF}"/>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384496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478AA9-AE50-4121-8B60-8BEB411D55BD}"/>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AF0A1FA-C4AA-4F7F-8416-3C30D3A878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29F5FDF-40A7-4068-91F5-6E65E6443E59}"/>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5" name="Symbol zastępczy stopki 4">
            <a:extLst>
              <a:ext uri="{FF2B5EF4-FFF2-40B4-BE49-F238E27FC236}">
                <a16:creationId xmlns:a16="http://schemas.microsoft.com/office/drawing/2014/main" id="{71551FAB-07EB-4DBB-BDD3-A54AC447F90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CE342CE-37E0-40C4-88B1-F03A0E4C8C0E}"/>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325250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3D370C-8795-4518-9CA9-F56CCC50FA6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BE7707F-F162-4380-8A2A-E473207CA2B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5A0164D-84B7-45DE-9966-CF775ED1511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7FF8DEA-97D4-4D44-927E-CC171D7D1E45}"/>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6" name="Symbol zastępczy stopki 5">
            <a:extLst>
              <a:ext uri="{FF2B5EF4-FFF2-40B4-BE49-F238E27FC236}">
                <a16:creationId xmlns:a16="http://schemas.microsoft.com/office/drawing/2014/main" id="{D338D62B-1263-44B7-8D17-F646A1D29F1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6625D61-18B7-4414-88A2-27090600652B}"/>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34356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7D32FF-2226-4518-A7AE-59BD73F56FB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A48CA2D3-AFC0-4BAC-AD3F-097072B4B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C2CEB51-EF08-4875-A8CB-6BDB49A9D5E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0D2CD4E-6144-4B87-B39F-8BBBBF011B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29741DF-5996-45D8-A3DC-23A9E805947C}"/>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8721631-D6C6-4C82-BD27-0A0ADF41664C}"/>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8" name="Symbol zastępczy stopki 7">
            <a:extLst>
              <a:ext uri="{FF2B5EF4-FFF2-40B4-BE49-F238E27FC236}">
                <a16:creationId xmlns:a16="http://schemas.microsoft.com/office/drawing/2014/main" id="{A5743C20-6A6A-4C28-AD04-72C654A57EFF}"/>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0985EA0-3868-46FA-837E-D1148BD0A687}"/>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359018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36C88C-BA0E-4C5E-8753-8A287562EE4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8D48E09-5349-4E27-8DD5-93A25D7325DA}"/>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4" name="Symbol zastępczy stopki 3">
            <a:extLst>
              <a:ext uri="{FF2B5EF4-FFF2-40B4-BE49-F238E27FC236}">
                <a16:creationId xmlns:a16="http://schemas.microsoft.com/office/drawing/2014/main" id="{E0EAB72C-8E39-4FAF-B2C8-9BF189BB0E8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4E753FD-93FB-4FBF-ACDA-045EE7EEDFE0}"/>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26936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B8B6847-5CA2-46DF-95B8-42F07DBAE3FB}"/>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3" name="Symbol zastępczy stopki 2">
            <a:extLst>
              <a:ext uri="{FF2B5EF4-FFF2-40B4-BE49-F238E27FC236}">
                <a16:creationId xmlns:a16="http://schemas.microsoft.com/office/drawing/2014/main" id="{45454D61-951F-47F3-A87B-C63197AC1A0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D3BD569C-52BB-4574-9B82-8AA32906F4DC}"/>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41477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0CF33F-FFAA-4ADD-92C2-A57262C867A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F9564D1-56FA-4DD9-8136-D7A2887B4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E7E5B03-48AD-4413-9984-B09D5CFAD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F0A1D3E-45E0-42A6-ACC6-602096DD7037}"/>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6" name="Symbol zastępczy stopki 5">
            <a:extLst>
              <a:ext uri="{FF2B5EF4-FFF2-40B4-BE49-F238E27FC236}">
                <a16:creationId xmlns:a16="http://schemas.microsoft.com/office/drawing/2014/main" id="{9E9775E1-296B-4875-8227-E1B091EA7E7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D5392BD-FD01-4BA1-9FAD-69ABA4E724F0}"/>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86857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0506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A5D1C9-143A-45CE-9832-2A2CDF1935A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3E2A958-FFF9-4EDD-B92C-BD185D596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0DEC33E-B15C-4698-AE11-724C8C8C4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7DFA393-C38B-407F-B49A-B78B7886D4B4}"/>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6" name="Symbol zastępczy stopki 5">
            <a:extLst>
              <a:ext uri="{FF2B5EF4-FFF2-40B4-BE49-F238E27FC236}">
                <a16:creationId xmlns:a16="http://schemas.microsoft.com/office/drawing/2014/main" id="{6A02D71B-9CCE-4008-844E-4D23217BC31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0249569-5655-4107-897D-0059B5B70BCB}"/>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1920005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59542B-8851-4A6D-8155-E39BA5B171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AD041852-9398-4881-953D-DB0463CF601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310927B-410F-405E-8BC4-0A44F7C36427}"/>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5" name="Symbol zastępczy stopki 4">
            <a:extLst>
              <a:ext uri="{FF2B5EF4-FFF2-40B4-BE49-F238E27FC236}">
                <a16:creationId xmlns:a16="http://schemas.microsoft.com/office/drawing/2014/main" id="{7BDE0FB7-BEDB-4BAF-B893-1E6C0F2B61B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746B5C3-9E26-4D96-A09B-2465717222E9}"/>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805943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3A9B183-042D-494D-B279-DFD1064A61D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6634682-20AA-4F55-A857-C4521CF23D4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57CB0E9-AE1D-406F-A672-8CC4B40A7669}"/>
              </a:ext>
            </a:extLst>
          </p:cNvPr>
          <p:cNvSpPr>
            <a:spLocks noGrp="1"/>
          </p:cNvSpPr>
          <p:nvPr>
            <p:ph type="dt" sz="half" idx="10"/>
          </p:nvPr>
        </p:nvSpPr>
        <p:spPr/>
        <p:txBody>
          <a:bodyPr/>
          <a:lstStyle/>
          <a:p>
            <a:fld id="{C629D726-EB03-489D-94F5-D03508CE6633}" type="datetimeFigureOut">
              <a:rPr lang="pl-PL" smtClean="0"/>
              <a:t>06.04.2021</a:t>
            </a:fld>
            <a:endParaRPr lang="pl-PL"/>
          </a:p>
        </p:txBody>
      </p:sp>
      <p:sp>
        <p:nvSpPr>
          <p:cNvPr id="5" name="Symbol zastępczy stopki 4">
            <a:extLst>
              <a:ext uri="{FF2B5EF4-FFF2-40B4-BE49-F238E27FC236}">
                <a16:creationId xmlns:a16="http://schemas.microsoft.com/office/drawing/2014/main" id="{EAD4DA34-A992-466D-A08C-D36F4077F9A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7BF9F7-1BA6-49BB-B5AB-B8381736767A}"/>
              </a:ext>
            </a:extLst>
          </p:cNvPr>
          <p:cNvSpPr>
            <a:spLocks noGrp="1"/>
          </p:cNvSpPr>
          <p:nvPr>
            <p:ph type="sldNum" sz="quarter" idx="12"/>
          </p:nvPr>
        </p:nvSpPr>
        <p:spPr/>
        <p:txBody>
          <a:bodyPr/>
          <a:lstStyle/>
          <a:p>
            <a:fld id="{5D00B264-B272-41BA-89D1-A1A21A9C386B}" type="slidenum">
              <a:rPr lang="pl-PL" smtClean="0"/>
              <a:t>‹#›</a:t>
            </a:fld>
            <a:endParaRPr lang="pl-PL"/>
          </a:p>
        </p:txBody>
      </p:sp>
    </p:spTree>
    <p:extLst>
      <p:ext uri="{BB962C8B-B14F-4D97-AF65-F5344CB8AC3E}">
        <p14:creationId xmlns:p14="http://schemas.microsoft.com/office/powerpoint/2010/main" val="79095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016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175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32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05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673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253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092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486242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4AF0F33-9F23-4E87-9888-DFFC4F030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D3BB604A-1ECE-4745-8B53-B1761C639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F62B67F-E848-4B79-BDB5-D2ED80BDE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9D726-EB03-489D-94F5-D03508CE6633}" type="datetimeFigureOut">
              <a:rPr lang="pl-PL" smtClean="0"/>
              <a:t>06.04.2021</a:t>
            </a:fld>
            <a:endParaRPr lang="pl-PL"/>
          </a:p>
        </p:txBody>
      </p:sp>
      <p:sp>
        <p:nvSpPr>
          <p:cNvPr id="5" name="Symbol zastępczy stopki 4">
            <a:extLst>
              <a:ext uri="{FF2B5EF4-FFF2-40B4-BE49-F238E27FC236}">
                <a16:creationId xmlns:a16="http://schemas.microsoft.com/office/drawing/2014/main" id="{DC30C4C4-7B78-4410-8B98-7D6F51D40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68F6E03-7067-42E3-B2DE-5205C533A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0B264-B272-41BA-89D1-A1A21A9C386B}" type="slidenum">
              <a:rPr lang="pl-PL" smtClean="0"/>
              <a:t>‹#›</a:t>
            </a:fld>
            <a:endParaRPr lang="pl-PL"/>
          </a:p>
        </p:txBody>
      </p:sp>
    </p:spTree>
    <p:extLst>
      <p:ext uri="{BB962C8B-B14F-4D97-AF65-F5344CB8AC3E}">
        <p14:creationId xmlns:p14="http://schemas.microsoft.com/office/powerpoint/2010/main" val="628681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Obraz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90" y="434885"/>
            <a:ext cx="11288953" cy="5988227"/>
          </a:xfrm>
          <a:prstGeom prst="rect">
            <a:avLst/>
          </a:prstGeom>
        </p:spPr>
      </p:pic>
      <p:pic>
        <p:nvPicPr>
          <p:cNvPr id="4" name="Obraz 4">
            <a:extLst>
              <a:ext uri="{FF2B5EF4-FFF2-40B4-BE49-F238E27FC236}">
                <a16:creationId xmlns:a16="http://schemas.microsoft.com/office/drawing/2014/main" id="{B88A372F-D609-4481-A9C8-A010E4AC7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947" y="2417325"/>
            <a:ext cx="2742105" cy="533599"/>
          </a:xfrm>
          <a:prstGeom prst="rect">
            <a:avLst/>
          </a:prstGeom>
        </p:spPr>
      </p:pic>
      <p:sp>
        <p:nvSpPr>
          <p:cNvPr id="6" name="pole tekstowe 5">
            <a:extLst>
              <a:ext uri="{FF2B5EF4-FFF2-40B4-BE49-F238E27FC236}">
                <a16:creationId xmlns:a16="http://schemas.microsoft.com/office/drawing/2014/main" id="{0287BD56-45B2-428A-B237-B4C1EC9C437D}"/>
              </a:ext>
            </a:extLst>
          </p:cNvPr>
          <p:cNvSpPr txBox="1"/>
          <p:nvPr/>
        </p:nvSpPr>
        <p:spPr>
          <a:xfrm>
            <a:off x="3696984" y="3945275"/>
            <a:ext cx="48065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a:latin typeface="Tahoma" charset="0"/>
                <a:ea typeface="Tahoma" charset="0"/>
                <a:cs typeface="Tahoma" charset="0"/>
              </a:rPr>
              <a:t>Training</a:t>
            </a:r>
            <a:endParaRPr lang="pl-PL" b="1" dirty="0">
              <a:latin typeface="Tahoma" charset="0"/>
              <a:ea typeface="Tahoma" charset="0"/>
              <a:cs typeface="Tahoma" charset="0"/>
            </a:endParaRPr>
          </a:p>
          <a:p>
            <a:pPr algn="ctr"/>
            <a:r>
              <a:rPr lang="pl-PL" b="1" dirty="0">
                <a:latin typeface="Tahoma" charset="0"/>
                <a:ea typeface="Tahoma" charset="0"/>
                <a:cs typeface="Tahoma" charset="0"/>
              </a:rPr>
              <a:t>DB </a:t>
            </a:r>
            <a:r>
              <a:rPr lang="pl-PL" b="1" dirty="0" err="1">
                <a:latin typeface="Tahoma" charset="0"/>
                <a:ea typeface="Tahoma" charset="0"/>
                <a:cs typeface="Tahoma" charset="0"/>
              </a:rPr>
              <a:t>Schenker</a:t>
            </a:r>
            <a:endParaRPr lang="pl-PL" b="1" dirty="0">
              <a:latin typeface="Tahoma" charset="0"/>
              <a:ea typeface="Tahoma" charset="0"/>
              <a:cs typeface="Tahoma" charset="0"/>
            </a:endParaRPr>
          </a:p>
        </p:txBody>
      </p:sp>
      <p:sp>
        <p:nvSpPr>
          <p:cNvPr id="2" name="Trójkąt 1"/>
          <p:cNvSpPr/>
          <p:nvPr/>
        </p:nvSpPr>
        <p:spPr>
          <a:xfrm rot="5400000">
            <a:off x="1196305" y="3890847"/>
            <a:ext cx="215198" cy="108857"/>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Trójkąt 16"/>
          <p:cNvSpPr/>
          <p:nvPr/>
        </p:nvSpPr>
        <p:spPr>
          <a:xfrm rot="1888477">
            <a:off x="205705" y="5433136"/>
            <a:ext cx="215198" cy="108857"/>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Trójkąt 17"/>
          <p:cNvSpPr/>
          <p:nvPr/>
        </p:nvSpPr>
        <p:spPr>
          <a:xfrm rot="2537771">
            <a:off x="4730841" y="5943446"/>
            <a:ext cx="147237" cy="74479"/>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Trójkąt 18"/>
          <p:cNvSpPr/>
          <p:nvPr/>
        </p:nvSpPr>
        <p:spPr>
          <a:xfrm rot="5400000">
            <a:off x="1422845" y="6110945"/>
            <a:ext cx="215198" cy="108857"/>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Trójkąt 19"/>
          <p:cNvSpPr/>
          <p:nvPr/>
        </p:nvSpPr>
        <p:spPr>
          <a:xfrm rot="10270073">
            <a:off x="1856443" y="4652457"/>
            <a:ext cx="167670" cy="84814"/>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Trójkąt 20"/>
          <p:cNvSpPr/>
          <p:nvPr/>
        </p:nvSpPr>
        <p:spPr>
          <a:xfrm rot="10270073">
            <a:off x="260303" y="6666608"/>
            <a:ext cx="167670" cy="84814"/>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Trójkąt 21"/>
          <p:cNvSpPr/>
          <p:nvPr/>
        </p:nvSpPr>
        <p:spPr>
          <a:xfrm rot="15486752">
            <a:off x="3152792" y="6771090"/>
            <a:ext cx="215198" cy="108857"/>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Trójkąt 23"/>
          <p:cNvSpPr/>
          <p:nvPr/>
        </p:nvSpPr>
        <p:spPr>
          <a:xfrm rot="572450">
            <a:off x="-36410" y="3783246"/>
            <a:ext cx="215198" cy="108857"/>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Trójkąt 24"/>
          <p:cNvSpPr/>
          <p:nvPr/>
        </p:nvSpPr>
        <p:spPr>
          <a:xfrm rot="2717633">
            <a:off x="3134410" y="5423837"/>
            <a:ext cx="251962" cy="127454"/>
          </a:xfrm>
          <a:prstGeom prst="triangle">
            <a:avLst/>
          </a:prstGeom>
          <a:solidFill>
            <a:srgbClr val="EE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104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Obraz 3" descr="Obraz zawierający rysunek&#10;&#10;Opis wygenerowany przy bardzo wysokim poziomie pewności">
            <a:extLst>
              <a:ext uri="{FF2B5EF4-FFF2-40B4-BE49-F238E27FC236}">
                <a16:creationId xmlns:a16="http://schemas.microsoft.com/office/drawing/2014/main" id="{B083F25B-CE72-4158-BE45-E372B70B2B09}"/>
              </a:ext>
            </a:extLst>
          </p:cNvPr>
          <p:cNvPicPr>
            <a:picLocks noChangeAspect="1"/>
          </p:cNvPicPr>
          <p:nvPr/>
        </p:nvPicPr>
        <p:blipFill>
          <a:blip r:embed="rId2"/>
          <a:stretch>
            <a:fillRect/>
          </a:stretch>
        </p:blipFill>
        <p:spPr>
          <a:xfrm>
            <a:off x="599031" y="573047"/>
            <a:ext cx="8052599" cy="5988227"/>
          </a:xfrm>
          <a:prstGeom prst="rect">
            <a:avLst/>
          </a:prstGeom>
        </p:spPr>
      </p:pic>
      <p:pic>
        <p:nvPicPr>
          <p:cNvPr id="2" name="Obraz 2">
            <a:extLst>
              <a:ext uri="{FF2B5EF4-FFF2-40B4-BE49-F238E27FC236}">
                <a16:creationId xmlns:a16="http://schemas.microsoft.com/office/drawing/2014/main" id="{84265377-36D6-4D68-BB7E-CCC4D032B969}"/>
              </a:ext>
            </a:extLst>
          </p:cNvPr>
          <p:cNvPicPr>
            <a:picLocks noChangeAspect="1"/>
          </p:cNvPicPr>
          <p:nvPr/>
        </p:nvPicPr>
        <p:blipFill>
          <a:blip r:embed="rId3"/>
          <a:stretch>
            <a:fillRect/>
          </a:stretch>
        </p:blipFill>
        <p:spPr>
          <a:xfrm>
            <a:off x="8222161" y="824278"/>
            <a:ext cx="205452" cy="221256"/>
          </a:xfrm>
          <a:prstGeom prst="rect">
            <a:avLst/>
          </a:prstGeom>
        </p:spPr>
      </p:pic>
      <p:sp>
        <p:nvSpPr>
          <p:cNvPr id="4" name="pole tekstowe 3">
            <a:extLst>
              <a:ext uri="{FF2B5EF4-FFF2-40B4-BE49-F238E27FC236}">
                <a16:creationId xmlns:a16="http://schemas.microsoft.com/office/drawing/2014/main" id="{F4535A7A-4B5A-4676-AF82-BA802F6A6C2B}"/>
              </a:ext>
            </a:extLst>
          </p:cNvPr>
          <p:cNvSpPr txBox="1"/>
          <p:nvPr/>
        </p:nvSpPr>
        <p:spPr>
          <a:xfrm>
            <a:off x="834869" y="683357"/>
            <a:ext cx="6574126"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buFont typeface="+mj-lt"/>
              <a:buAutoNum type="arabicPeriod"/>
            </a:pPr>
            <a:r>
              <a:rPr lang="en-US" sz="1200" b="1" dirty="0"/>
              <a:t>The training lasts from April 12, 2021 to May 24, 2021</a:t>
            </a:r>
            <a:r>
              <a:rPr lang="pl-PL" sz="1200" b="1" dirty="0"/>
              <a:t>.</a:t>
            </a:r>
          </a:p>
          <a:p>
            <a:pPr marL="228600" lvl="0" indent="-228600">
              <a:buFont typeface="+mj-lt"/>
              <a:buAutoNum type="arabicPeriod"/>
            </a:pPr>
            <a:r>
              <a:rPr lang="en-US" sz="1200" dirty="0"/>
              <a:t>Employees will be divided into 3-4-p</a:t>
            </a:r>
            <a:r>
              <a:rPr lang="pl-PL" sz="1200" dirty="0" err="1"/>
              <a:t>eople</a:t>
            </a:r>
            <a:r>
              <a:rPr lang="en-US" sz="1200" dirty="0"/>
              <a:t> teams responsible for managing virtual shipping companies</a:t>
            </a:r>
            <a:r>
              <a:rPr lang="pl-PL" sz="1200" dirty="0"/>
              <a:t>. </a:t>
            </a:r>
          </a:p>
          <a:p>
            <a:pPr marL="228600" lvl="0" indent="-228600">
              <a:buFont typeface="+mj-lt"/>
              <a:buAutoNum type="arabicPeriod"/>
            </a:pPr>
            <a:r>
              <a:rPr lang="en-US" sz="1200" dirty="0"/>
              <a:t>For the duration of 7 decisive rounds teams will be making realistic business decisions. There is an operational time allocated for every round - from Mondays 8:00 to Sundays until 24:00. A detailed schedule of decisive rounds is available at https://revas.online/dbschenker/. The time for making decisions is between Mondays and Sundays. Days and exact hours of the decisions do not matter. The simulation is available 24/7 through a web browser. In the simulation it is assumed that one round corresponds to one month of the virtual company’s activity</a:t>
            </a:r>
            <a:r>
              <a:rPr lang="pl-PL" sz="1200" dirty="0"/>
              <a:t>. </a:t>
            </a:r>
          </a:p>
          <a:p>
            <a:pPr marL="228600" lvl="0" indent="-228600">
              <a:buFont typeface="+mj-lt"/>
              <a:buAutoNum type="arabicPeriod"/>
            </a:pPr>
            <a:r>
              <a:rPr lang="en-US" sz="1200" dirty="0"/>
              <a:t>Teams compete with each other in virtual markets. Each team has the opportunity to participate in a </a:t>
            </a:r>
            <a:r>
              <a:rPr lang="pl-PL" sz="1200" dirty="0"/>
              <a:t>briefing</a:t>
            </a:r>
            <a:r>
              <a:rPr lang="en-US" sz="1200" dirty="0"/>
              <a:t> with specialists from Revas once a week. The on-line </a:t>
            </a:r>
            <a:r>
              <a:rPr lang="pl-PL" sz="1200" dirty="0" err="1"/>
              <a:t>briefings</a:t>
            </a:r>
            <a:r>
              <a:rPr lang="en-US" sz="1200" dirty="0"/>
              <a:t> schedule is available at https://revas.online/dbschenker/</a:t>
            </a:r>
            <a:r>
              <a:rPr lang="pl-PL" sz="1200" dirty="0"/>
              <a:t>.</a:t>
            </a:r>
          </a:p>
          <a:p>
            <a:pPr marL="228600" lvl="0" indent="-228600">
              <a:buFont typeface="+mj-lt"/>
              <a:buAutoNum type="arabicPeriod"/>
            </a:pPr>
            <a:r>
              <a:rPr lang="en-US" sz="1200" dirty="0"/>
              <a:t>Each of the teams operating in one of the virtual markets will have the opportunity to compare its results to the results of other teams operating in the same market. The main element that evaluates the team's performance is the scorecard (informs about the result from the previous round) and the accumulated scorecard (informs about the results from round 3 to the round in which the team is in at the moment)</a:t>
            </a:r>
            <a:r>
              <a:rPr lang="pl-PL" sz="1200" dirty="0"/>
              <a:t>.</a:t>
            </a:r>
          </a:p>
          <a:p>
            <a:pPr marL="228600" lvl="0" indent="-228600">
              <a:buFont typeface="+mj-lt"/>
              <a:buAutoNum type="arabicPeriod"/>
            </a:pPr>
            <a:r>
              <a:rPr lang="en-US" sz="1200" dirty="0"/>
              <a:t>Decisions made during one round may be changed any number of times. When the team advances the game to the next round, however, it will no longer be able to change previous decisions. There will be a possibility to correct the decisions as part of a current activity, though. It will be associated with incurring certain consequences, e.g. if I hire an employee in round 2, and I want to withdraw from this decision in round 3, I will have to dismiss that employee, so bear the costs of employment in round 2 and the costs of dismissal in round 3</a:t>
            </a:r>
            <a:r>
              <a:rPr lang="pl-PL" sz="1200" dirty="0"/>
              <a:t>. </a:t>
            </a:r>
          </a:p>
          <a:p>
            <a:pPr marL="228600" lvl="0" indent="-228600">
              <a:buFont typeface="+mj-lt"/>
              <a:buAutoNum type="arabicPeriod"/>
            </a:pPr>
            <a:r>
              <a:rPr lang="en-US" sz="1200" dirty="0"/>
              <a:t>The last saved decision is the one being taken for calculation by the system – it means that if one of the team members makes a decision specifying the name of the company as AAA, and the other member of the same team enters the name as BBB and saves, the system will count the name BBB</a:t>
            </a:r>
            <a:r>
              <a:rPr lang="pl-PL" sz="1200" dirty="0"/>
              <a:t>. </a:t>
            </a:r>
          </a:p>
          <a:p>
            <a:pPr marL="228600" lvl="0" indent="-228600">
              <a:buFont typeface="+mj-lt"/>
              <a:buAutoNum type="arabicPeriod"/>
            </a:pPr>
            <a:r>
              <a:rPr lang="en-US" sz="1200" dirty="0"/>
              <a:t>At the end of the training, the best teams will be selected</a:t>
            </a:r>
            <a:r>
              <a:rPr lang="pl-PL" sz="1200" dirty="0"/>
              <a:t>.</a:t>
            </a:r>
          </a:p>
          <a:p>
            <a:pPr marL="228600" lvl="0" indent="-228600">
              <a:buFont typeface="+mj-lt"/>
              <a:buAutoNum type="arabicPeriod"/>
            </a:pPr>
            <a:r>
              <a:rPr lang="en-US" sz="1200" dirty="0"/>
              <a:t>The login page for the simulation can be found at the address www.revas.online. After entering the website, select LOG IN in the menu</a:t>
            </a:r>
            <a:r>
              <a:rPr lang="pl-PL" sz="1200" dirty="0"/>
              <a:t>.</a:t>
            </a:r>
          </a:p>
        </p:txBody>
      </p:sp>
      <p:pic>
        <p:nvPicPr>
          <p:cNvPr id="18" name="Obraz 17">
            <a:extLst>
              <a:ext uri="{FF2B5EF4-FFF2-40B4-BE49-F238E27FC236}">
                <a16:creationId xmlns:a16="http://schemas.microsoft.com/office/drawing/2014/main" id="{6FC06DC8-BE8B-4FEF-8371-E32FB0C14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4984" y="1772528"/>
            <a:ext cx="5127016" cy="3383133"/>
          </a:xfrm>
          <a:prstGeom prst="rect">
            <a:avLst/>
          </a:prstGeom>
        </p:spPr>
      </p:pic>
    </p:spTree>
    <p:extLst>
      <p:ext uri="{BB962C8B-B14F-4D97-AF65-F5344CB8AC3E}">
        <p14:creationId xmlns:p14="http://schemas.microsoft.com/office/powerpoint/2010/main" val="58770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0287BD56-45B2-428A-B237-B4C1EC9C437D}"/>
              </a:ext>
            </a:extLst>
          </p:cNvPr>
          <p:cNvSpPr txBox="1"/>
          <p:nvPr/>
        </p:nvSpPr>
        <p:spPr>
          <a:xfrm>
            <a:off x="751726" y="1419545"/>
            <a:ext cx="27925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solidFill>
                  <a:schemeClr val="bg1"/>
                </a:solidFill>
                <a:latin typeface="Tahoma" charset="0"/>
                <a:ea typeface="Tahoma" charset="0"/>
                <a:cs typeface="Tahoma" charset="0"/>
              </a:rPr>
              <a:t>Want to </a:t>
            </a:r>
            <a:r>
              <a:rPr lang="pl-PL" b="1" dirty="0" err="1">
                <a:solidFill>
                  <a:schemeClr val="bg1"/>
                </a:solidFill>
                <a:latin typeface="Tahoma" charset="0"/>
                <a:ea typeface="Tahoma" charset="0"/>
                <a:cs typeface="Tahoma" charset="0"/>
              </a:rPr>
              <a:t>know</a:t>
            </a:r>
            <a:r>
              <a:rPr lang="pl-PL" b="1" dirty="0">
                <a:solidFill>
                  <a:schemeClr val="bg1"/>
                </a:solidFill>
                <a:latin typeface="Tahoma" charset="0"/>
                <a:ea typeface="Tahoma" charset="0"/>
                <a:cs typeface="Tahoma" charset="0"/>
              </a:rPr>
              <a:t> </a:t>
            </a:r>
            <a:r>
              <a:rPr lang="pl-PL" b="1" dirty="0" err="1">
                <a:solidFill>
                  <a:schemeClr val="bg1"/>
                </a:solidFill>
                <a:latin typeface="Tahoma" charset="0"/>
                <a:ea typeface="Tahoma" charset="0"/>
                <a:cs typeface="Tahoma" charset="0"/>
              </a:rPr>
              <a:t>more</a:t>
            </a:r>
            <a:r>
              <a:rPr lang="pl-PL" b="1" dirty="0">
                <a:solidFill>
                  <a:schemeClr val="bg1"/>
                </a:solidFill>
                <a:latin typeface="Tahoma" charset="0"/>
                <a:ea typeface="Tahoma" charset="0"/>
                <a:cs typeface="Tahoma" charset="0"/>
              </a:rPr>
              <a:t> </a:t>
            </a:r>
            <a:r>
              <a:rPr lang="pl-PL" b="1" dirty="0" err="1">
                <a:solidFill>
                  <a:schemeClr val="bg1"/>
                </a:solidFill>
                <a:latin typeface="Tahoma" charset="0"/>
                <a:ea typeface="Tahoma" charset="0"/>
                <a:cs typeface="Tahoma" charset="0"/>
              </a:rPr>
              <a:t>about</a:t>
            </a:r>
            <a:r>
              <a:rPr lang="pl-PL" b="1" dirty="0">
                <a:solidFill>
                  <a:schemeClr val="bg1"/>
                </a:solidFill>
                <a:latin typeface="Tahoma" charset="0"/>
                <a:ea typeface="Tahoma" charset="0"/>
                <a:cs typeface="Tahoma" charset="0"/>
              </a:rPr>
              <a:t> the </a:t>
            </a:r>
            <a:r>
              <a:rPr lang="pl-PL" b="1" dirty="0" err="1">
                <a:solidFill>
                  <a:schemeClr val="bg1"/>
                </a:solidFill>
                <a:latin typeface="Tahoma" charset="0"/>
                <a:ea typeface="Tahoma" charset="0"/>
                <a:cs typeface="Tahoma" charset="0"/>
              </a:rPr>
              <a:t>training</a:t>
            </a:r>
            <a:r>
              <a:rPr lang="pl-PL" b="1" dirty="0">
                <a:solidFill>
                  <a:schemeClr val="bg1"/>
                </a:solidFill>
                <a:latin typeface="Tahoma" charset="0"/>
                <a:ea typeface="Tahoma" charset="0"/>
                <a:cs typeface="Tahoma" charset="0"/>
              </a:rPr>
              <a:t>?</a:t>
            </a:r>
            <a:endParaRPr lang="pl-PL" dirty="0">
              <a:latin typeface="Tahoma" charset="0"/>
              <a:ea typeface="Tahoma" charset="0"/>
              <a:cs typeface="Tahoma" charset="0"/>
            </a:endParaRPr>
          </a:p>
        </p:txBody>
      </p:sp>
      <p:sp>
        <p:nvSpPr>
          <p:cNvPr id="7" name="pole tekstowe 6">
            <a:extLst>
              <a:ext uri="{FF2B5EF4-FFF2-40B4-BE49-F238E27FC236}">
                <a16:creationId xmlns:a16="http://schemas.microsoft.com/office/drawing/2014/main" id="{EA43A18B-1A5F-465D-BAB7-1F012FBEA73E}"/>
              </a:ext>
            </a:extLst>
          </p:cNvPr>
          <p:cNvSpPr txBox="1"/>
          <p:nvPr/>
        </p:nvSpPr>
        <p:spPr>
          <a:xfrm>
            <a:off x="11305746" y="6262848"/>
            <a:ext cx="55994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fld id="{45CF6EFC-D625-1342-B84A-E7DE2636FA55}" type="slidenum">
              <a:rPr lang="pl-PL" sz="900" b="1" smtClean="0">
                <a:solidFill>
                  <a:schemeClr val="tx1">
                    <a:lumMod val="75000"/>
                  </a:schemeClr>
                </a:solidFill>
                <a:latin typeface="Tahoma" charset="0"/>
                <a:ea typeface="Tahoma" charset="0"/>
                <a:cs typeface="Tahoma" charset="0"/>
              </a:rPr>
              <a:t>3</a:t>
            </a:fld>
            <a:endParaRPr lang="pl-PL" sz="900" b="1" dirty="0">
              <a:solidFill>
                <a:schemeClr val="tx1">
                  <a:lumMod val="75000"/>
                </a:schemeClr>
              </a:solidFill>
              <a:latin typeface="Tahoma" charset="0"/>
              <a:ea typeface="Tahoma" charset="0"/>
              <a:cs typeface="Tahoma" charset="0"/>
            </a:endParaRPr>
          </a:p>
        </p:txBody>
      </p:sp>
      <p:pic>
        <p:nvPicPr>
          <p:cNvPr id="2" name="Obraz 2">
            <a:extLst>
              <a:ext uri="{FF2B5EF4-FFF2-40B4-BE49-F238E27FC236}">
                <a16:creationId xmlns:a16="http://schemas.microsoft.com/office/drawing/2014/main" id="{84265377-36D6-4D68-BB7E-CCC4D032B969}"/>
              </a:ext>
            </a:extLst>
          </p:cNvPr>
          <p:cNvPicPr>
            <a:picLocks noChangeAspect="1"/>
          </p:cNvPicPr>
          <p:nvPr/>
        </p:nvPicPr>
        <p:blipFill>
          <a:blip r:embed="rId2"/>
          <a:stretch>
            <a:fillRect/>
          </a:stretch>
        </p:blipFill>
        <p:spPr>
          <a:xfrm>
            <a:off x="864758" y="879936"/>
            <a:ext cx="205452" cy="217903"/>
          </a:xfrm>
          <a:prstGeom prst="rect">
            <a:avLst/>
          </a:prstGeom>
        </p:spPr>
      </p:pic>
      <p:sp>
        <p:nvSpPr>
          <p:cNvPr id="19" name="pole tekstowe 18">
            <a:extLst>
              <a:ext uri="{FF2B5EF4-FFF2-40B4-BE49-F238E27FC236}">
                <a16:creationId xmlns:a16="http://schemas.microsoft.com/office/drawing/2014/main" id="{DF815969-4096-49D3-A0B8-072A45FB7069}"/>
              </a:ext>
            </a:extLst>
          </p:cNvPr>
          <p:cNvSpPr txBox="1"/>
          <p:nvPr/>
        </p:nvSpPr>
        <p:spPr>
          <a:xfrm>
            <a:off x="4744085" y="1276476"/>
            <a:ext cx="2406032" cy="1399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b="1" dirty="0">
                <a:solidFill>
                  <a:schemeClr val="bg1"/>
                </a:solidFill>
                <a:latin typeface="Tahoma" charset="0"/>
                <a:ea typeface="Tahoma" charset="0"/>
                <a:cs typeface="Tahoma" charset="0"/>
              </a:rPr>
              <a:t>Ela Szczepaniak</a:t>
            </a:r>
          </a:p>
          <a:p>
            <a:endParaRPr lang="pl-PL" sz="1000" dirty="0">
              <a:solidFill>
                <a:schemeClr val="bg1"/>
              </a:solidFill>
              <a:latin typeface="Tahoma" charset="0"/>
              <a:ea typeface="Tahoma" charset="0"/>
              <a:cs typeface="Tahoma" charset="0"/>
            </a:endParaRPr>
          </a:p>
          <a:p>
            <a:r>
              <a:rPr lang="pl-PL" sz="1000" dirty="0">
                <a:solidFill>
                  <a:schemeClr val="bg1"/>
                </a:solidFill>
                <a:latin typeface="Tahoma" charset="0"/>
                <a:ea typeface="Tahoma" charset="0"/>
                <a:cs typeface="Tahoma" charset="0"/>
              </a:rPr>
              <a:t>E-mail</a:t>
            </a:r>
          </a:p>
          <a:p>
            <a:r>
              <a:rPr lang="pl-PL" sz="1000" b="1" dirty="0">
                <a:solidFill>
                  <a:schemeClr val="bg1"/>
                </a:solidFill>
                <a:latin typeface="Tahoma" charset="0"/>
                <a:ea typeface="Tahoma" charset="0"/>
                <a:cs typeface="Tahoma" charset="0"/>
              </a:rPr>
              <a:t>eszczepaniak@revas.pl</a:t>
            </a:r>
          </a:p>
          <a:p>
            <a:endParaRPr lang="pl-PL" sz="1000" dirty="0">
              <a:solidFill>
                <a:schemeClr val="bg1"/>
              </a:solidFill>
              <a:latin typeface="Tahoma" charset="0"/>
              <a:ea typeface="Tahoma" charset="0"/>
              <a:cs typeface="Tahoma" charset="0"/>
            </a:endParaRPr>
          </a:p>
          <a:p>
            <a:r>
              <a:rPr lang="pl-PL" sz="1000" dirty="0">
                <a:solidFill>
                  <a:schemeClr val="bg1"/>
                </a:solidFill>
                <a:latin typeface="Tahoma" charset="0"/>
                <a:ea typeface="Tahoma" charset="0"/>
                <a:cs typeface="Tahoma" charset="0"/>
              </a:rPr>
              <a:t>Telefon</a:t>
            </a:r>
          </a:p>
          <a:p>
            <a:r>
              <a:rPr lang="pl-PL" sz="1000" b="1" dirty="0">
                <a:solidFill>
                  <a:schemeClr val="bg1"/>
                </a:solidFill>
                <a:latin typeface="Tahoma" charset="0"/>
                <a:ea typeface="Tahoma" charset="0"/>
                <a:cs typeface="Tahoma" charset="0"/>
              </a:rPr>
              <a:t>+48 502 148 260</a:t>
            </a:r>
            <a:endParaRPr lang="pl-PL" sz="1000" dirty="0">
              <a:solidFill>
                <a:schemeClr val="bg1"/>
              </a:solidFill>
              <a:latin typeface="Tahoma" charset="0"/>
              <a:ea typeface="Tahoma" charset="0"/>
              <a:cs typeface="Tahoma" charset="0"/>
            </a:endParaRPr>
          </a:p>
          <a:p>
            <a:pPr>
              <a:lnSpc>
                <a:spcPct val="150000"/>
              </a:lnSpc>
            </a:pPr>
            <a:endParaRPr lang="pl-PL" sz="1000" dirty="0">
              <a:solidFill>
                <a:schemeClr val="bg1"/>
              </a:solidFill>
              <a:latin typeface="Tahoma" charset="0"/>
              <a:ea typeface="Tahoma" charset="0"/>
              <a:cs typeface="Tahoma" charset="0"/>
            </a:endParaRPr>
          </a:p>
        </p:txBody>
      </p:sp>
      <p:sp>
        <p:nvSpPr>
          <p:cNvPr id="17" name="pole tekstowe 17">
            <a:extLst>
              <a:ext uri="{FF2B5EF4-FFF2-40B4-BE49-F238E27FC236}">
                <a16:creationId xmlns:a16="http://schemas.microsoft.com/office/drawing/2014/main" id="{ADFDA52C-2AE4-40D7-848D-D9118C21EF7B}"/>
              </a:ext>
            </a:extLst>
          </p:cNvPr>
          <p:cNvSpPr txBox="1"/>
          <p:nvPr/>
        </p:nvSpPr>
        <p:spPr>
          <a:xfrm>
            <a:off x="755321" y="2090962"/>
            <a:ext cx="2363800" cy="371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l-PL" sz="1400" dirty="0" err="1">
                <a:solidFill>
                  <a:schemeClr val="bg1"/>
                </a:solidFill>
                <a:latin typeface="Tahoma" charset="0"/>
                <a:ea typeface="Tahoma" charset="0"/>
                <a:cs typeface="Tahoma" charset="0"/>
              </a:rPr>
              <a:t>Contact</a:t>
            </a:r>
            <a:r>
              <a:rPr lang="pl-PL" sz="1400" dirty="0">
                <a:solidFill>
                  <a:schemeClr val="bg1"/>
                </a:solidFill>
                <a:latin typeface="Tahoma" charset="0"/>
                <a:ea typeface="Tahoma" charset="0"/>
                <a:cs typeface="Tahoma" charset="0"/>
              </a:rPr>
              <a:t> me</a:t>
            </a:r>
          </a:p>
        </p:txBody>
      </p:sp>
      <p:pic>
        <p:nvPicPr>
          <p:cNvPr id="20" name="Picture 2" descr="Znalezione obrazy dla zapytania microsoft">
            <a:extLst>
              <a:ext uri="{FF2B5EF4-FFF2-40B4-BE49-F238E27FC236}">
                <a16:creationId xmlns:a16="http://schemas.microsoft.com/office/drawing/2014/main" id="{39CAF34B-7F3B-49D2-B81E-6E49BCDE4A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38" y="5551011"/>
            <a:ext cx="1975578" cy="9877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Znalezione obrazy dla zapytania education alliance finland">
            <a:extLst>
              <a:ext uri="{FF2B5EF4-FFF2-40B4-BE49-F238E27FC236}">
                <a16:creationId xmlns:a16="http://schemas.microsoft.com/office/drawing/2014/main" id="{B226640C-11F1-41CD-892B-7E78A21004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9764" y="5536847"/>
            <a:ext cx="956920" cy="9877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Znalezione obrazy dla zapytania 50 kreatywnych brief">
            <a:extLst>
              <a:ext uri="{FF2B5EF4-FFF2-40B4-BE49-F238E27FC236}">
                <a16:creationId xmlns:a16="http://schemas.microsoft.com/office/drawing/2014/main" id="{E2F57D8F-20E0-4D09-8A9D-8AEEA67F6F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9694" y="5505891"/>
            <a:ext cx="987789" cy="9877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Znalezione obrazy dla zapytania european startup awards 2017 poland revas">
            <a:extLst>
              <a:ext uri="{FF2B5EF4-FFF2-40B4-BE49-F238E27FC236}">
                <a16:creationId xmlns:a16="http://schemas.microsoft.com/office/drawing/2014/main" id="{9783144C-B985-4269-8142-5F34A694F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290" y="5245140"/>
            <a:ext cx="3040143" cy="150929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A58940C3-9C87-41DE-A63A-070759CBABA1}"/>
              </a:ext>
            </a:extLst>
          </p:cNvPr>
          <p:cNvPicPr>
            <a:picLocks noChangeAspect="1"/>
          </p:cNvPicPr>
          <p:nvPr/>
        </p:nvPicPr>
        <p:blipFill>
          <a:blip r:embed="rId7"/>
          <a:stretch>
            <a:fillRect/>
          </a:stretch>
        </p:blipFill>
        <p:spPr>
          <a:xfrm>
            <a:off x="7640092" y="0"/>
            <a:ext cx="4551908" cy="6858000"/>
          </a:xfrm>
          <a:prstGeom prst="rect">
            <a:avLst/>
          </a:prstGeom>
        </p:spPr>
      </p:pic>
    </p:spTree>
    <p:extLst>
      <p:ext uri="{BB962C8B-B14F-4D97-AF65-F5344CB8AC3E}">
        <p14:creationId xmlns:p14="http://schemas.microsoft.com/office/powerpoint/2010/main" val="4046154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498</Words>
  <Application>Microsoft Office PowerPoint</Application>
  <PresentationFormat>Panoramiczny</PresentationFormat>
  <Paragraphs>21</Paragraphs>
  <Slides>3</Slides>
  <Notes>0</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3</vt:i4>
      </vt:variant>
    </vt:vector>
  </HeadingPairs>
  <TitlesOfParts>
    <vt:vector size="9" baseType="lpstr">
      <vt:lpstr>Arial</vt:lpstr>
      <vt:lpstr>Calibri</vt:lpstr>
      <vt:lpstr>Calibri Light</vt:lpstr>
      <vt:lpstr>Tahoma</vt:lpstr>
      <vt:lpstr>Office Theme</vt:lpstr>
      <vt:lpstr>Projekt niestandardowy</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Wojciech Pitura</dc:creator>
  <cp:lastModifiedBy>mkarpiak</cp:lastModifiedBy>
  <cp:revision>1025</cp:revision>
  <dcterms:created xsi:type="dcterms:W3CDTF">2012-08-15T16:54:36Z</dcterms:created>
  <dcterms:modified xsi:type="dcterms:W3CDTF">2021-04-06T07:54:17Z</dcterms:modified>
</cp:coreProperties>
</file>